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67319" autoAdjust="0"/>
  </p:normalViewPr>
  <p:slideViewPr>
    <p:cSldViewPr snapToGrid="0">
      <p:cViewPr varScale="1">
        <p:scale>
          <a:sx n="49" d="100"/>
          <a:sy n="49" d="100"/>
        </p:scale>
        <p:origin x="1536" y="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C591C84-F9A7-4EBB-8540-B3C83CE9A759}" type="datetimeFigureOut">
              <a:rPr lang="en-US" smtClean="0"/>
              <a:t>3/16/2021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F156ABA-EDCD-4A49-AB9C-7BDA31A33285}" type="slidenum">
              <a:rPr lang="en-US" smtClean="0"/>
              <a:t>‹#›</a:t>
            </a:fld>
            <a:endParaRPr lang="en-US"/>
          </a:p>
        </p:txBody>
      </p:sp>
    </p:spTree>
    <p:extLst>
      <p:ext uri="{BB962C8B-B14F-4D97-AF65-F5344CB8AC3E}">
        <p14:creationId xmlns:p14="http://schemas.microsoft.com/office/powerpoint/2010/main" val="4139305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slide highlights the contents of the presentation. The presentation provides recommendations of office applications and hardware that will be used for the project. </a:t>
            </a:r>
          </a:p>
        </p:txBody>
      </p:sp>
      <p:sp>
        <p:nvSpPr>
          <p:cNvPr id="4" name="Slide Number Placeholder 3"/>
          <p:cNvSpPr>
            <a:spLocks noGrp="1"/>
          </p:cNvSpPr>
          <p:nvPr>
            <p:ph type="sldNum" sz="quarter" idx="5"/>
          </p:nvPr>
        </p:nvSpPr>
        <p:spPr/>
        <p:txBody>
          <a:bodyPr/>
          <a:lstStyle/>
          <a:p>
            <a:fld id="{0F156ABA-EDCD-4A49-AB9C-7BDA31A33285}" type="slidenum">
              <a:rPr lang="en-US" smtClean="0"/>
              <a:t>2</a:t>
            </a:fld>
            <a:endParaRPr lang="en-US"/>
          </a:p>
        </p:txBody>
      </p:sp>
    </p:spTree>
    <p:extLst>
      <p:ext uri="{BB962C8B-B14F-4D97-AF65-F5344CB8AC3E}">
        <p14:creationId xmlns:p14="http://schemas.microsoft.com/office/powerpoint/2010/main" val="11084024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Different office applications will be used for this project. Applications which will be regularly used during the project include Microsoft Office Word, Microsoft Office Excel, Microsoft Office PowerPoint, Microsoft Office Outlook, and Microsoft Office Access.  </a:t>
            </a:r>
          </a:p>
          <a:p>
            <a:r>
              <a:rPr lang="en-US" dirty="0"/>
              <a:t>Microsoft Office Word will be used to type the final document after the research to investigate effects of the Covid-19 pandemic on oil prices. Excel will be used to store data on oil price trends. PowerPoint will be used to make presentations (charts, tables, and incorporate them with text for better understanding. Outlook will be used to aid in task management to ensure that the project is on time. Access will be used for data storage and comparison of data from other applications. </a:t>
            </a:r>
          </a:p>
        </p:txBody>
      </p:sp>
      <p:sp>
        <p:nvSpPr>
          <p:cNvPr id="4" name="Slide Number Placeholder 3"/>
          <p:cNvSpPr>
            <a:spLocks noGrp="1"/>
          </p:cNvSpPr>
          <p:nvPr>
            <p:ph type="sldNum" sz="quarter" idx="5"/>
          </p:nvPr>
        </p:nvSpPr>
        <p:spPr/>
        <p:txBody>
          <a:bodyPr/>
          <a:lstStyle/>
          <a:p>
            <a:fld id="{0F156ABA-EDCD-4A49-AB9C-7BDA31A33285}" type="slidenum">
              <a:rPr lang="en-US" smtClean="0"/>
              <a:t>3</a:t>
            </a:fld>
            <a:endParaRPr lang="en-US"/>
          </a:p>
        </p:txBody>
      </p:sp>
    </p:spTree>
    <p:extLst>
      <p:ext uri="{BB962C8B-B14F-4D97-AF65-F5344CB8AC3E}">
        <p14:creationId xmlns:p14="http://schemas.microsoft.com/office/powerpoint/2010/main" val="34893271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Windows 10 professional will be the recommended windows edition with a 32-bit or 64-bit operating system. The preferred productivity software is Microsoft Office suite, which can be Office 365 Office </a:t>
            </a:r>
            <a:r>
              <a:rPr lang="en-US" dirty="0" err="1"/>
              <a:t>ProPlus</a:t>
            </a:r>
            <a:r>
              <a:rPr lang="en-US" dirty="0"/>
              <a:t> or Office 2019. Different browsers like Firefox, Safari, and Chrome will be installed. </a:t>
            </a:r>
          </a:p>
          <a:p>
            <a:r>
              <a:rPr lang="en-US" dirty="0"/>
              <a:t>Also, file exchange formats from text, graphics, video. Mail, and archives will be installed. Other applications that will be installed to promote optimal performance in the investigative office-based environment are </a:t>
            </a:r>
            <a:r>
              <a:rPr lang="en-US" dirty="0" err="1"/>
              <a:t>i</a:t>
            </a:r>
            <a:r>
              <a:rPr lang="en-US" dirty="0"/>
              <a:t>-Sight case management software, predictive analytics, structured query language (SQL), python statistical programming, and data visualization. These software are recommended because they will help in collection and analysis of data and the establishment of trends. </a:t>
            </a:r>
          </a:p>
        </p:txBody>
      </p:sp>
      <p:sp>
        <p:nvSpPr>
          <p:cNvPr id="4" name="Slide Number Placeholder 3"/>
          <p:cNvSpPr>
            <a:spLocks noGrp="1"/>
          </p:cNvSpPr>
          <p:nvPr>
            <p:ph type="sldNum" sz="quarter" idx="5"/>
          </p:nvPr>
        </p:nvSpPr>
        <p:spPr/>
        <p:txBody>
          <a:bodyPr/>
          <a:lstStyle/>
          <a:p>
            <a:fld id="{0F156ABA-EDCD-4A49-AB9C-7BDA31A33285}" type="slidenum">
              <a:rPr lang="en-US" smtClean="0"/>
              <a:t>4</a:t>
            </a:fld>
            <a:endParaRPr lang="en-US"/>
          </a:p>
        </p:txBody>
      </p:sp>
    </p:spTree>
    <p:extLst>
      <p:ext uri="{BB962C8B-B14F-4D97-AF65-F5344CB8AC3E}">
        <p14:creationId xmlns:p14="http://schemas.microsoft.com/office/powerpoint/2010/main" val="433444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office will require several hardware for the completion of the project to be successful. Desktop computers, external hard drives, servers, printer, telephones, thumb drives, scanners, projector, power supply, and heat sink will be required in the office for operability to be achieved. </a:t>
            </a:r>
          </a:p>
        </p:txBody>
      </p:sp>
      <p:sp>
        <p:nvSpPr>
          <p:cNvPr id="4" name="Slide Number Placeholder 3"/>
          <p:cNvSpPr>
            <a:spLocks noGrp="1"/>
          </p:cNvSpPr>
          <p:nvPr>
            <p:ph type="sldNum" sz="quarter" idx="5"/>
          </p:nvPr>
        </p:nvSpPr>
        <p:spPr/>
        <p:txBody>
          <a:bodyPr/>
          <a:lstStyle/>
          <a:p>
            <a:fld id="{0F156ABA-EDCD-4A49-AB9C-7BDA31A33285}" type="slidenum">
              <a:rPr lang="en-US" smtClean="0"/>
              <a:t>5</a:t>
            </a:fld>
            <a:endParaRPr lang="en-US"/>
          </a:p>
        </p:txBody>
      </p:sp>
    </p:spTree>
    <p:extLst>
      <p:ext uri="{BB962C8B-B14F-4D97-AF65-F5344CB8AC3E}">
        <p14:creationId xmlns:p14="http://schemas.microsoft.com/office/powerpoint/2010/main" val="7885965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While recommending the software and hardware that will be used for the project, it is necessary to highlight the goals and priorities of the project. Success in the project is depended on the ability to develop a conducive work environment that promotes efficiency, productivity, and performance. After developing the workplace, priorities will be set on how the project will be conducted. It will be a priority to conduct the project within the time scope and budget. </a:t>
            </a:r>
          </a:p>
        </p:txBody>
      </p:sp>
      <p:sp>
        <p:nvSpPr>
          <p:cNvPr id="4" name="Slide Number Placeholder 3"/>
          <p:cNvSpPr>
            <a:spLocks noGrp="1"/>
          </p:cNvSpPr>
          <p:nvPr>
            <p:ph type="sldNum" sz="quarter" idx="5"/>
          </p:nvPr>
        </p:nvSpPr>
        <p:spPr/>
        <p:txBody>
          <a:bodyPr/>
          <a:lstStyle/>
          <a:p>
            <a:fld id="{0F156ABA-EDCD-4A49-AB9C-7BDA31A33285}" type="slidenum">
              <a:rPr lang="en-US" smtClean="0"/>
              <a:t>6</a:t>
            </a:fld>
            <a:endParaRPr lang="en-US"/>
          </a:p>
        </p:txBody>
      </p:sp>
    </p:spTree>
    <p:extLst>
      <p:ext uri="{BB962C8B-B14F-4D97-AF65-F5344CB8AC3E}">
        <p14:creationId xmlns:p14="http://schemas.microsoft.com/office/powerpoint/2010/main" val="17929773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Setting up the office will be an important task, whose completion will determine success of the project. The estimated time for the office to be set up is 1 week. This period will be enough to install all necessary hardware and software. The class project is estimated to last for one month, during which data will be collected </a:t>
            </a:r>
            <a:r>
              <a:rPr lang="en-US" dirty="0" err="1"/>
              <a:t>fro</a:t>
            </a:r>
            <a:r>
              <a:rPr lang="en-US" dirty="0"/>
              <a:t> diverse sources analyzed, and relationships identified. </a:t>
            </a:r>
          </a:p>
        </p:txBody>
      </p:sp>
      <p:sp>
        <p:nvSpPr>
          <p:cNvPr id="4" name="Slide Number Placeholder 3"/>
          <p:cNvSpPr>
            <a:spLocks noGrp="1"/>
          </p:cNvSpPr>
          <p:nvPr>
            <p:ph type="sldNum" sz="quarter" idx="5"/>
          </p:nvPr>
        </p:nvSpPr>
        <p:spPr/>
        <p:txBody>
          <a:bodyPr/>
          <a:lstStyle/>
          <a:p>
            <a:fld id="{0F156ABA-EDCD-4A49-AB9C-7BDA31A33285}" type="slidenum">
              <a:rPr lang="en-US" smtClean="0"/>
              <a:t>7</a:t>
            </a:fld>
            <a:endParaRPr lang="en-US"/>
          </a:p>
        </p:txBody>
      </p:sp>
    </p:spTree>
    <p:extLst>
      <p:ext uri="{BB962C8B-B14F-4D97-AF65-F5344CB8AC3E}">
        <p14:creationId xmlns:p14="http://schemas.microsoft.com/office/powerpoint/2010/main" val="29948714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are potential issues that can be faced during the installation of software and hardware. Financial constraints can be an obstacle to purchasing of quality hardware and, or software. It is costly to regularly maintain hardware and software. Connection problems can be an issue because some software depend on internet connection to function. </a:t>
            </a:r>
          </a:p>
          <a:p>
            <a:r>
              <a:rPr lang="en-US" dirty="0"/>
              <a:t>Risks can be assessed by testing the software and programs for any errors before they are used. Testing them will determine whether they are operable or not. </a:t>
            </a:r>
          </a:p>
        </p:txBody>
      </p:sp>
      <p:sp>
        <p:nvSpPr>
          <p:cNvPr id="4" name="Slide Number Placeholder 3"/>
          <p:cNvSpPr>
            <a:spLocks noGrp="1"/>
          </p:cNvSpPr>
          <p:nvPr>
            <p:ph type="sldNum" sz="quarter" idx="5"/>
          </p:nvPr>
        </p:nvSpPr>
        <p:spPr/>
        <p:txBody>
          <a:bodyPr/>
          <a:lstStyle/>
          <a:p>
            <a:fld id="{0F156ABA-EDCD-4A49-AB9C-7BDA31A33285}" type="slidenum">
              <a:rPr lang="en-US" smtClean="0"/>
              <a:t>8</a:t>
            </a:fld>
            <a:endParaRPr lang="en-US"/>
          </a:p>
        </p:txBody>
      </p:sp>
    </p:spTree>
    <p:extLst>
      <p:ext uri="{BB962C8B-B14F-4D97-AF65-F5344CB8AC3E}">
        <p14:creationId xmlns:p14="http://schemas.microsoft.com/office/powerpoint/2010/main" val="311824174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5E17EE41-312F-417D-B993-87ED261FD247}" type="datetimeFigureOut">
              <a:rPr lang="en-US" smtClean="0"/>
              <a:t>3/16/2021</a:t>
            </a:fld>
            <a:endParaRPr lang="en-US"/>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F5624038-2DD9-4B00-A50A-2F7A065CF685}" type="slidenum">
              <a:rPr lang="en-US" smtClean="0"/>
              <a:t>‹#›</a:t>
            </a:fld>
            <a:endParaRPr lang="en-US"/>
          </a:p>
        </p:txBody>
      </p:sp>
    </p:spTree>
    <p:extLst>
      <p:ext uri="{BB962C8B-B14F-4D97-AF65-F5344CB8AC3E}">
        <p14:creationId xmlns:p14="http://schemas.microsoft.com/office/powerpoint/2010/main" val="11012818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E17EE41-312F-417D-B993-87ED261FD247}" type="datetimeFigureOut">
              <a:rPr lang="en-US" smtClean="0"/>
              <a:t>3/16/2021</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F5624038-2DD9-4B00-A50A-2F7A065CF685}" type="slidenum">
              <a:rPr lang="en-US" smtClean="0"/>
              <a:t>‹#›</a:t>
            </a:fld>
            <a:endParaRPr lang="en-US"/>
          </a:p>
        </p:txBody>
      </p:sp>
    </p:spTree>
    <p:extLst>
      <p:ext uri="{BB962C8B-B14F-4D97-AF65-F5344CB8AC3E}">
        <p14:creationId xmlns:p14="http://schemas.microsoft.com/office/powerpoint/2010/main" val="25313047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5E17EE41-312F-417D-B993-87ED261FD247}" type="datetimeFigureOut">
              <a:rPr lang="en-US" smtClean="0"/>
              <a:t>3/16/2021</a:t>
            </a:fld>
            <a:endParaRPr lang="en-US"/>
          </a:p>
        </p:txBody>
      </p:sp>
      <p:sp>
        <p:nvSpPr>
          <p:cNvPr id="5" name="Footer Placeholder 4"/>
          <p:cNvSpPr>
            <a:spLocks noGrp="1"/>
          </p:cNvSpPr>
          <p:nvPr>
            <p:ph type="ftr" sz="quarter" idx="11"/>
          </p:nvPr>
        </p:nvSpPr>
        <p:spPr/>
        <p:txBody>
          <a:bodyPr/>
          <a:lstStyle/>
          <a:p>
            <a:endParaRPr lang="en-US"/>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F5624038-2DD9-4B00-A50A-2F7A065CF685}" type="slidenum">
              <a:rPr lang="en-US" smtClean="0"/>
              <a:t>‹#›</a:t>
            </a:fld>
            <a:endParaRPr lang="en-US"/>
          </a:p>
        </p:txBody>
      </p:sp>
    </p:spTree>
    <p:extLst>
      <p:ext uri="{BB962C8B-B14F-4D97-AF65-F5344CB8AC3E}">
        <p14:creationId xmlns:p14="http://schemas.microsoft.com/office/powerpoint/2010/main" val="3184378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5E17EE41-312F-417D-B993-87ED261FD247}" type="datetimeFigureOut">
              <a:rPr lang="en-US" smtClean="0"/>
              <a:t>3/16/2021</a:t>
            </a:fld>
            <a:endParaRPr lang="en-US"/>
          </a:p>
        </p:txBody>
      </p:sp>
      <p:sp>
        <p:nvSpPr>
          <p:cNvPr id="5" name="Footer Placeholder 4"/>
          <p:cNvSpPr>
            <a:spLocks noGrp="1"/>
          </p:cNvSpPr>
          <p:nvPr>
            <p:ph type="ftr" sz="quarter" idx="11"/>
          </p:nvPr>
        </p:nvSpPr>
        <p:spPr/>
        <p:txBody>
          <a:bodyPr/>
          <a:lstStyle/>
          <a:p>
            <a:endParaRPr lang="en-US"/>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F5624038-2DD9-4B00-A50A-2F7A065CF685}" type="slidenum">
              <a:rPr lang="en-US" smtClean="0"/>
              <a:t>‹#›</a:t>
            </a:fld>
            <a:endParaRPr lang="en-US"/>
          </a:p>
        </p:txBody>
      </p:sp>
    </p:spTree>
    <p:extLst>
      <p:ext uri="{BB962C8B-B14F-4D97-AF65-F5344CB8AC3E}">
        <p14:creationId xmlns:p14="http://schemas.microsoft.com/office/powerpoint/2010/main" val="34650090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E17EE41-312F-417D-B993-87ED261FD247}" type="datetimeFigureOut">
              <a:rPr lang="en-US" smtClean="0"/>
              <a:t>3/16/2021</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F5624038-2DD9-4B00-A50A-2F7A065CF685}" type="slidenum">
              <a:rPr lang="en-US" smtClean="0"/>
              <a:t>‹#›</a:t>
            </a:fld>
            <a:endParaRPr lang="en-US"/>
          </a:p>
        </p:txBody>
      </p:sp>
    </p:spTree>
    <p:extLst>
      <p:ext uri="{BB962C8B-B14F-4D97-AF65-F5344CB8AC3E}">
        <p14:creationId xmlns:p14="http://schemas.microsoft.com/office/powerpoint/2010/main" val="15456040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5E17EE41-312F-417D-B993-87ED261FD247}" type="datetimeFigureOut">
              <a:rPr lang="en-US" smtClean="0"/>
              <a:t>3/16/2021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5624038-2DD9-4B00-A50A-2F7A065CF685}" type="slidenum">
              <a:rPr lang="en-US" smtClean="0"/>
              <a:t>‹#›</a:t>
            </a:fld>
            <a:endParaRPr lang="en-US"/>
          </a:p>
        </p:txBody>
      </p:sp>
    </p:spTree>
    <p:extLst>
      <p:ext uri="{BB962C8B-B14F-4D97-AF65-F5344CB8AC3E}">
        <p14:creationId xmlns:p14="http://schemas.microsoft.com/office/powerpoint/2010/main" val="163063028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5E17EE41-312F-417D-B993-87ED261FD247}" type="datetimeFigureOut">
              <a:rPr lang="en-US" smtClean="0"/>
              <a:t>3/16/2021</a:t>
            </a:fld>
            <a:endParaRPr lang="en-US"/>
          </a:p>
        </p:txBody>
      </p:sp>
      <p:sp>
        <p:nvSpPr>
          <p:cNvPr id="8" name="Footer Placeholder 7"/>
          <p:cNvSpPr>
            <a:spLocks noGrp="1"/>
          </p:cNvSpPr>
          <p:nvPr>
            <p:ph type="ftr" sz="quarter" idx="11"/>
          </p:nvPr>
        </p:nvSpPr>
        <p:spPr>
          <a:xfrm>
            <a:off x="561111" y="6391838"/>
            <a:ext cx="3644282" cy="304801"/>
          </a:xfrm>
        </p:spPr>
        <p:txBody>
          <a:bodyPr/>
          <a:lstStyle/>
          <a:p>
            <a:endParaRPr lang="en-US"/>
          </a:p>
        </p:txBody>
      </p:sp>
      <p:sp>
        <p:nvSpPr>
          <p:cNvPr id="9" name="Slide Number Placeholder 8"/>
          <p:cNvSpPr>
            <a:spLocks noGrp="1"/>
          </p:cNvSpPr>
          <p:nvPr>
            <p:ph type="sldNum" sz="quarter" idx="12"/>
          </p:nvPr>
        </p:nvSpPr>
        <p:spPr/>
        <p:txBody>
          <a:bodyPr/>
          <a:lstStyle/>
          <a:p>
            <a:fld id="{F5624038-2DD9-4B00-A50A-2F7A065CF685}" type="slidenum">
              <a:rPr lang="en-US" smtClean="0"/>
              <a:t>‹#›</a:t>
            </a:fld>
            <a:endParaRPr lang="en-US"/>
          </a:p>
        </p:txBody>
      </p:sp>
    </p:spTree>
    <p:extLst>
      <p:ext uri="{BB962C8B-B14F-4D97-AF65-F5344CB8AC3E}">
        <p14:creationId xmlns:p14="http://schemas.microsoft.com/office/powerpoint/2010/main" val="341762472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5E17EE41-312F-417D-B993-87ED261FD247}" type="datetimeFigureOut">
              <a:rPr lang="en-US" smtClean="0"/>
              <a:t>3/16/2021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624038-2DD9-4B00-A50A-2F7A065CF685}" type="slidenum">
              <a:rPr lang="en-US" smtClean="0"/>
              <a:t>‹#›</a:t>
            </a:fld>
            <a:endParaRPr lang="en-US"/>
          </a:p>
        </p:txBody>
      </p:sp>
    </p:spTree>
    <p:extLst>
      <p:ext uri="{BB962C8B-B14F-4D97-AF65-F5344CB8AC3E}">
        <p14:creationId xmlns:p14="http://schemas.microsoft.com/office/powerpoint/2010/main" val="373210969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5E17EE41-312F-417D-B993-87ED261FD247}" type="datetimeFigureOut">
              <a:rPr lang="en-US" smtClean="0"/>
              <a:t>3/16/2021</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F5624038-2DD9-4B00-A50A-2F7A065CF685}" type="slidenum">
              <a:rPr lang="en-US" smtClean="0"/>
              <a:t>‹#›</a:t>
            </a:fld>
            <a:endParaRPr lang="en-US"/>
          </a:p>
        </p:txBody>
      </p:sp>
    </p:spTree>
    <p:extLst>
      <p:ext uri="{BB962C8B-B14F-4D97-AF65-F5344CB8AC3E}">
        <p14:creationId xmlns:p14="http://schemas.microsoft.com/office/powerpoint/2010/main" val="31358733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E17EE41-312F-417D-B993-87ED261FD247}" type="datetimeFigureOut">
              <a:rPr lang="en-US" smtClean="0"/>
              <a:t>3/16/2021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624038-2DD9-4B00-A50A-2F7A065CF685}" type="slidenum">
              <a:rPr lang="en-US" smtClean="0"/>
              <a:t>‹#›</a:t>
            </a:fld>
            <a:endParaRPr lang="en-US"/>
          </a:p>
        </p:txBody>
      </p:sp>
    </p:spTree>
    <p:extLst>
      <p:ext uri="{BB962C8B-B14F-4D97-AF65-F5344CB8AC3E}">
        <p14:creationId xmlns:p14="http://schemas.microsoft.com/office/powerpoint/2010/main" val="5113750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E17EE41-312F-417D-B993-87ED261FD247}" type="datetimeFigureOut">
              <a:rPr lang="en-US" smtClean="0"/>
              <a:t>3/16/2021</a:t>
            </a:fld>
            <a:endParaRPr lang="en-US"/>
          </a:p>
        </p:txBody>
      </p:sp>
      <p:sp>
        <p:nvSpPr>
          <p:cNvPr id="5" name="Footer Placeholder 4"/>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F5624038-2DD9-4B00-A50A-2F7A065CF685}" type="slidenum">
              <a:rPr lang="en-US" smtClean="0"/>
              <a:t>‹#›</a:t>
            </a:fld>
            <a:endParaRPr lang="en-US"/>
          </a:p>
        </p:txBody>
      </p:sp>
    </p:spTree>
    <p:extLst>
      <p:ext uri="{BB962C8B-B14F-4D97-AF65-F5344CB8AC3E}">
        <p14:creationId xmlns:p14="http://schemas.microsoft.com/office/powerpoint/2010/main" val="31564647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E17EE41-312F-417D-B993-87ED261FD247}" type="datetimeFigureOut">
              <a:rPr lang="en-US" smtClean="0"/>
              <a:t>3/16/2021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624038-2DD9-4B00-A50A-2F7A065CF685}" type="slidenum">
              <a:rPr lang="en-US" smtClean="0"/>
              <a:t>‹#›</a:t>
            </a:fld>
            <a:endParaRPr lang="en-US"/>
          </a:p>
        </p:txBody>
      </p:sp>
    </p:spTree>
    <p:extLst>
      <p:ext uri="{BB962C8B-B14F-4D97-AF65-F5344CB8AC3E}">
        <p14:creationId xmlns:p14="http://schemas.microsoft.com/office/powerpoint/2010/main" val="13434359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E17EE41-312F-417D-B993-87ED261FD247}" type="datetimeFigureOut">
              <a:rPr lang="en-US" smtClean="0"/>
              <a:t>3/16/2021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5624038-2DD9-4B00-A50A-2F7A065CF685}" type="slidenum">
              <a:rPr lang="en-US" smtClean="0"/>
              <a:t>‹#›</a:t>
            </a:fld>
            <a:endParaRPr lang="en-US"/>
          </a:p>
        </p:txBody>
      </p:sp>
    </p:spTree>
    <p:extLst>
      <p:ext uri="{BB962C8B-B14F-4D97-AF65-F5344CB8AC3E}">
        <p14:creationId xmlns:p14="http://schemas.microsoft.com/office/powerpoint/2010/main" val="37318093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E17EE41-312F-417D-B993-87ED261FD247}" type="datetimeFigureOut">
              <a:rPr lang="en-US" smtClean="0"/>
              <a:t>3/16/2021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5624038-2DD9-4B00-A50A-2F7A065CF685}" type="slidenum">
              <a:rPr lang="en-US" smtClean="0"/>
              <a:t>‹#›</a:t>
            </a:fld>
            <a:endParaRPr lang="en-US"/>
          </a:p>
        </p:txBody>
      </p:sp>
    </p:spTree>
    <p:extLst>
      <p:ext uri="{BB962C8B-B14F-4D97-AF65-F5344CB8AC3E}">
        <p14:creationId xmlns:p14="http://schemas.microsoft.com/office/powerpoint/2010/main" val="16747285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E17EE41-312F-417D-B993-87ED261FD247}" type="datetimeFigureOut">
              <a:rPr lang="en-US" smtClean="0"/>
              <a:t>3/16/2021</a:t>
            </a:fld>
            <a:endParaRPr lang="en-US"/>
          </a:p>
        </p:txBody>
      </p:sp>
      <p:sp>
        <p:nvSpPr>
          <p:cNvPr id="3" name="Footer Placeholder 2"/>
          <p:cNvSpPr>
            <a:spLocks noGrp="1"/>
          </p:cNvSpPr>
          <p:nvPr>
            <p:ph type="ftr" sz="quarter" idx="11"/>
          </p:nvPr>
        </p:nvSpPr>
        <p:spPr/>
        <p:txBody>
          <a:bodyPr/>
          <a:lstStyle/>
          <a:p>
            <a:endParaRPr lang="en-US"/>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F5624038-2DD9-4B00-A50A-2F7A065CF685}" type="slidenum">
              <a:rPr lang="en-US" smtClean="0"/>
              <a:t>‹#›</a:t>
            </a:fld>
            <a:endParaRPr lang="en-US"/>
          </a:p>
        </p:txBody>
      </p:sp>
    </p:spTree>
    <p:extLst>
      <p:ext uri="{BB962C8B-B14F-4D97-AF65-F5344CB8AC3E}">
        <p14:creationId xmlns:p14="http://schemas.microsoft.com/office/powerpoint/2010/main" val="20179928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E17EE41-312F-417D-B993-87ED261FD247}" type="datetimeFigureOut">
              <a:rPr lang="en-US" smtClean="0"/>
              <a:t>3/16/2021</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F5624038-2DD9-4B00-A50A-2F7A065CF685}" type="slidenum">
              <a:rPr lang="en-US" smtClean="0"/>
              <a:t>‹#›</a:t>
            </a:fld>
            <a:endParaRPr lang="en-US"/>
          </a:p>
        </p:txBody>
      </p:sp>
    </p:spTree>
    <p:extLst>
      <p:ext uri="{BB962C8B-B14F-4D97-AF65-F5344CB8AC3E}">
        <p14:creationId xmlns:p14="http://schemas.microsoft.com/office/powerpoint/2010/main" val="14300082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E17EE41-312F-417D-B993-87ED261FD247}" type="datetimeFigureOut">
              <a:rPr lang="en-US" smtClean="0"/>
              <a:t>3/16/2021</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F5624038-2DD9-4B00-A50A-2F7A065CF685}" type="slidenum">
              <a:rPr lang="en-US" smtClean="0"/>
              <a:t>‹#›</a:t>
            </a:fld>
            <a:endParaRPr lang="en-US"/>
          </a:p>
        </p:txBody>
      </p:sp>
    </p:spTree>
    <p:extLst>
      <p:ext uri="{BB962C8B-B14F-4D97-AF65-F5344CB8AC3E}">
        <p14:creationId xmlns:p14="http://schemas.microsoft.com/office/powerpoint/2010/main" val="34165810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5E17EE41-312F-417D-B993-87ED261FD247}" type="datetimeFigureOut">
              <a:rPr lang="en-US" smtClean="0"/>
              <a:t>3/16/2021</a:t>
            </a:fld>
            <a:endParaRPr lang="en-US"/>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F5624038-2DD9-4B00-A50A-2F7A065CF685}" type="slidenum">
              <a:rPr lang="en-US" smtClean="0"/>
              <a:t>‹#›</a:t>
            </a:fld>
            <a:endParaRPr lang="en-US"/>
          </a:p>
        </p:txBody>
      </p:sp>
    </p:spTree>
    <p:extLst>
      <p:ext uri="{BB962C8B-B14F-4D97-AF65-F5344CB8AC3E}">
        <p14:creationId xmlns:p14="http://schemas.microsoft.com/office/powerpoint/2010/main" val="2200950813"/>
      </p:ext>
    </p:extLst>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 id="2147483780" r:id="rId12"/>
    <p:sldLayoutId id="2147483781" r:id="rId13"/>
    <p:sldLayoutId id="2147483782" r:id="rId14"/>
    <p:sldLayoutId id="2147483783" r:id="rId15"/>
    <p:sldLayoutId id="2147483784" r:id="rId16"/>
    <p:sldLayoutId id="2147483785"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A8E2B8-5329-4B13-9A7A-6833DFBD676F}"/>
              </a:ext>
            </a:extLst>
          </p:cNvPr>
          <p:cNvSpPr>
            <a:spLocks noGrp="1"/>
          </p:cNvSpPr>
          <p:nvPr>
            <p:ph type="ctrTitle"/>
          </p:nvPr>
        </p:nvSpPr>
        <p:spPr/>
        <p:txBody>
          <a:bodyPr/>
          <a:lstStyle/>
          <a:p>
            <a:r>
              <a:rPr lang="en-US" dirty="0"/>
              <a:t>Recommendations of Office Application and Computer Hardware</a:t>
            </a:r>
          </a:p>
        </p:txBody>
      </p:sp>
      <p:sp>
        <p:nvSpPr>
          <p:cNvPr id="3" name="Subtitle 2">
            <a:extLst>
              <a:ext uri="{FF2B5EF4-FFF2-40B4-BE49-F238E27FC236}">
                <a16:creationId xmlns:a16="http://schemas.microsoft.com/office/drawing/2014/main" id="{EB30C406-2CEF-43E6-B311-F8BDF2711EF5}"/>
              </a:ext>
            </a:extLst>
          </p:cNvPr>
          <p:cNvSpPr>
            <a:spLocks noGrp="1"/>
          </p:cNvSpPr>
          <p:nvPr>
            <p:ph type="subTitle" idx="1"/>
          </p:nvPr>
        </p:nvSpPr>
        <p:spPr/>
        <p:txBody>
          <a:bodyPr>
            <a:normAutofit fontScale="40000" lnSpcReduction="20000"/>
          </a:bodyPr>
          <a:lstStyle/>
          <a:p>
            <a:r>
              <a:rPr lang="en-US" dirty="0"/>
              <a:t>Name:</a:t>
            </a:r>
          </a:p>
          <a:p>
            <a:r>
              <a:rPr lang="en-US" dirty="0"/>
              <a:t>Professor:</a:t>
            </a:r>
          </a:p>
          <a:p>
            <a:r>
              <a:rPr lang="en-US" dirty="0"/>
              <a:t>Course:</a:t>
            </a:r>
          </a:p>
          <a:p>
            <a:r>
              <a:rPr lang="en-US" dirty="0"/>
              <a:t>Date: </a:t>
            </a:r>
          </a:p>
        </p:txBody>
      </p:sp>
    </p:spTree>
    <p:extLst>
      <p:ext uri="{BB962C8B-B14F-4D97-AF65-F5344CB8AC3E}">
        <p14:creationId xmlns:p14="http://schemas.microsoft.com/office/powerpoint/2010/main" val="9641120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5A1212-CE72-4D97-A807-F2761A6DF977}"/>
              </a:ext>
            </a:extLst>
          </p:cNvPr>
          <p:cNvSpPr>
            <a:spLocks noGrp="1"/>
          </p:cNvSpPr>
          <p:nvPr>
            <p:ph type="title"/>
          </p:nvPr>
        </p:nvSpPr>
        <p:spPr/>
        <p:txBody>
          <a:bodyPr/>
          <a:lstStyle/>
          <a:p>
            <a:pPr algn="ctr"/>
            <a:r>
              <a:rPr lang="en-US" dirty="0"/>
              <a:t>Overview</a:t>
            </a:r>
          </a:p>
        </p:txBody>
      </p:sp>
      <p:sp>
        <p:nvSpPr>
          <p:cNvPr id="3" name="Content Placeholder 2">
            <a:extLst>
              <a:ext uri="{FF2B5EF4-FFF2-40B4-BE49-F238E27FC236}">
                <a16:creationId xmlns:a16="http://schemas.microsoft.com/office/drawing/2014/main" id="{885E89D6-7EC1-4842-8252-9AE421264F8D}"/>
              </a:ext>
            </a:extLst>
          </p:cNvPr>
          <p:cNvSpPr>
            <a:spLocks noGrp="1"/>
          </p:cNvSpPr>
          <p:nvPr>
            <p:ph idx="1"/>
          </p:nvPr>
        </p:nvSpPr>
        <p:spPr/>
        <p:txBody>
          <a:bodyPr/>
          <a:lstStyle/>
          <a:p>
            <a:r>
              <a:rPr lang="en-US" dirty="0"/>
              <a:t>Recommendations of office applications </a:t>
            </a:r>
          </a:p>
          <a:p>
            <a:r>
              <a:rPr lang="en-US" dirty="0"/>
              <a:t>Recommendations of hardware</a:t>
            </a:r>
          </a:p>
          <a:p>
            <a:r>
              <a:rPr lang="en-US" dirty="0"/>
              <a:t>Setting goals and priorities </a:t>
            </a:r>
          </a:p>
          <a:p>
            <a:r>
              <a:rPr lang="en-US" dirty="0"/>
              <a:t>Schedule of project and expected time of completion </a:t>
            </a:r>
          </a:p>
          <a:p>
            <a:r>
              <a:rPr lang="en-US" dirty="0"/>
              <a:t>Identification of potential issues and initial risk assessment </a:t>
            </a:r>
          </a:p>
        </p:txBody>
      </p:sp>
    </p:spTree>
    <p:extLst>
      <p:ext uri="{BB962C8B-B14F-4D97-AF65-F5344CB8AC3E}">
        <p14:creationId xmlns:p14="http://schemas.microsoft.com/office/powerpoint/2010/main" val="17482959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39FE2-F046-4575-95CE-199886026E7E}"/>
              </a:ext>
            </a:extLst>
          </p:cNvPr>
          <p:cNvSpPr>
            <a:spLocks noGrp="1"/>
          </p:cNvSpPr>
          <p:nvPr>
            <p:ph type="title"/>
          </p:nvPr>
        </p:nvSpPr>
        <p:spPr>
          <a:xfrm>
            <a:off x="1187076" y="617220"/>
            <a:ext cx="8761413" cy="1109132"/>
          </a:xfrm>
        </p:spPr>
        <p:txBody>
          <a:bodyPr/>
          <a:lstStyle/>
          <a:p>
            <a:pPr algn="ctr"/>
            <a:r>
              <a:rPr lang="en-US" dirty="0"/>
              <a:t>Recommendation of Office Applications</a:t>
            </a:r>
          </a:p>
        </p:txBody>
      </p:sp>
      <p:sp>
        <p:nvSpPr>
          <p:cNvPr id="3" name="Content Placeholder 2">
            <a:extLst>
              <a:ext uri="{FF2B5EF4-FFF2-40B4-BE49-F238E27FC236}">
                <a16:creationId xmlns:a16="http://schemas.microsoft.com/office/drawing/2014/main" id="{1E4C2A93-0FF7-44FA-A715-08862AA390AF}"/>
              </a:ext>
            </a:extLst>
          </p:cNvPr>
          <p:cNvSpPr>
            <a:spLocks noGrp="1"/>
          </p:cNvSpPr>
          <p:nvPr>
            <p:ph idx="1"/>
          </p:nvPr>
        </p:nvSpPr>
        <p:spPr/>
        <p:txBody>
          <a:bodyPr>
            <a:normAutofit/>
          </a:bodyPr>
          <a:lstStyle/>
          <a:p>
            <a:pPr marL="0" indent="0" algn="ctr">
              <a:buNone/>
            </a:pPr>
            <a:r>
              <a:rPr lang="en-US" dirty="0"/>
              <a:t>Recommended office applications include, </a:t>
            </a:r>
          </a:p>
          <a:p>
            <a:r>
              <a:rPr lang="en-US" dirty="0"/>
              <a:t>Microsoft Office Word</a:t>
            </a:r>
          </a:p>
          <a:p>
            <a:r>
              <a:rPr lang="en-US" dirty="0"/>
              <a:t>Microsoft Office Excel</a:t>
            </a:r>
          </a:p>
          <a:p>
            <a:r>
              <a:rPr lang="en-US" dirty="0"/>
              <a:t>Microsoft Office PowerPoint</a:t>
            </a:r>
          </a:p>
          <a:p>
            <a:r>
              <a:rPr lang="en-US" dirty="0"/>
              <a:t>Microsoft Office Outlook </a:t>
            </a:r>
          </a:p>
          <a:p>
            <a:r>
              <a:rPr lang="en-US" dirty="0"/>
              <a:t>Microsoft Office Access </a:t>
            </a:r>
          </a:p>
          <a:p>
            <a:endParaRPr lang="en-US" dirty="0"/>
          </a:p>
        </p:txBody>
      </p:sp>
      <p:pic>
        <p:nvPicPr>
          <p:cNvPr id="4" name="Picture 3">
            <a:extLst>
              <a:ext uri="{FF2B5EF4-FFF2-40B4-BE49-F238E27FC236}">
                <a16:creationId xmlns:a16="http://schemas.microsoft.com/office/drawing/2014/main" id="{A629E243-A6A7-4F4B-9DBA-56F66A827B1D}"/>
              </a:ext>
            </a:extLst>
          </p:cNvPr>
          <p:cNvPicPr>
            <a:picLocks noChangeAspect="1"/>
          </p:cNvPicPr>
          <p:nvPr/>
        </p:nvPicPr>
        <p:blipFill>
          <a:blip r:embed="rId3"/>
          <a:stretch>
            <a:fillRect/>
          </a:stretch>
        </p:blipFill>
        <p:spPr>
          <a:xfrm>
            <a:off x="5934602" y="3024632"/>
            <a:ext cx="3590400" cy="2690368"/>
          </a:xfrm>
          <a:prstGeom prst="rect">
            <a:avLst/>
          </a:prstGeom>
        </p:spPr>
      </p:pic>
    </p:spTree>
    <p:extLst>
      <p:ext uri="{BB962C8B-B14F-4D97-AF65-F5344CB8AC3E}">
        <p14:creationId xmlns:p14="http://schemas.microsoft.com/office/powerpoint/2010/main" val="37721053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E56303-FD92-438B-B00F-6FC6094AA716}"/>
              </a:ext>
            </a:extLst>
          </p:cNvPr>
          <p:cNvSpPr>
            <a:spLocks noGrp="1"/>
          </p:cNvSpPr>
          <p:nvPr>
            <p:ph type="title"/>
          </p:nvPr>
        </p:nvSpPr>
        <p:spPr/>
        <p:txBody>
          <a:bodyPr/>
          <a:lstStyle/>
          <a:p>
            <a:pPr algn="ctr"/>
            <a:r>
              <a:rPr kumimoji="0" lang="en-US" sz="3600" b="0" i="0" u="none" strike="noStrike" kern="1200" cap="none" spc="0" normalizeH="0" baseline="0" noProof="0" dirty="0">
                <a:ln>
                  <a:noFill/>
                </a:ln>
                <a:solidFill>
                  <a:srgbClr val="EBEBEB"/>
                </a:solidFill>
                <a:effectLst/>
                <a:uLnTx/>
                <a:uFillTx/>
                <a:latin typeface="Century Gothic" panose="020B0502020202020204"/>
                <a:ea typeface="+mj-ea"/>
                <a:cs typeface="+mj-cs"/>
              </a:rPr>
              <a:t>Recommendation of Software</a:t>
            </a:r>
            <a:endParaRPr lang="en-US" dirty="0"/>
          </a:p>
        </p:txBody>
      </p:sp>
      <p:sp>
        <p:nvSpPr>
          <p:cNvPr id="3" name="Content Placeholder 2">
            <a:extLst>
              <a:ext uri="{FF2B5EF4-FFF2-40B4-BE49-F238E27FC236}">
                <a16:creationId xmlns:a16="http://schemas.microsoft.com/office/drawing/2014/main" id="{7E2DA933-E58B-42AE-A0F6-36812852EAF4}"/>
              </a:ext>
            </a:extLst>
          </p:cNvPr>
          <p:cNvSpPr>
            <a:spLocks noGrp="1"/>
          </p:cNvSpPr>
          <p:nvPr>
            <p:ph sz="half" idx="1"/>
          </p:nvPr>
        </p:nvSpPr>
        <p:spPr/>
        <p:txBody>
          <a:bodyPr>
            <a:normAutofit/>
          </a:bodyPr>
          <a:lstStyle/>
          <a:p>
            <a:r>
              <a:rPr lang="en-US" dirty="0"/>
              <a:t>Windows 10 professional. </a:t>
            </a:r>
          </a:p>
          <a:p>
            <a:r>
              <a:rPr lang="en-US" dirty="0"/>
              <a:t>32-bit or 64-bit operating system</a:t>
            </a:r>
          </a:p>
          <a:p>
            <a:r>
              <a:rPr lang="en-US" dirty="0"/>
              <a:t>Microsoft office suite </a:t>
            </a:r>
          </a:p>
          <a:p>
            <a:r>
              <a:rPr lang="en-US" dirty="0"/>
              <a:t>Browsers </a:t>
            </a:r>
          </a:p>
          <a:p>
            <a:r>
              <a:rPr lang="en-US" dirty="0"/>
              <a:t>File transfers </a:t>
            </a:r>
          </a:p>
          <a:p>
            <a:r>
              <a:rPr lang="en-US" dirty="0"/>
              <a:t>Graphics </a:t>
            </a:r>
          </a:p>
          <a:p>
            <a:endParaRPr lang="en-US" dirty="0"/>
          </a:p>
        </p:txBody>
      </p:sp>
      <p:sp>
        <p:nvSpPr>
          <p:cNvPr id="4" name="Content Placeholder 3">
            <a:extLst>
              <a:ext uri="{FF2B5EF4-FFF2-40B4-BE49-F238E27FC236}">
                <a16:creationId xmlns:a16="http://schemas.microsoft.com/office/drawing/2014/main" id="{ADB8FAB3-88C4-4A37-9A36-6F1BECF2A796}"/>
              </a:ext>
            </a:extLst>
          </p:cNvPr>
          <p:cNvSpPr>
            <a:spLocks noGrp="1"/>
          </p:cNvSpPr>
          <p:nvPr>
            <p:ph sz="half" idx="2"/>
          </p:nvPr>
        </p:nvSpPr>
        <p:spPr/>
        <p:txBody>
          <a:bodyPr/>
          <a:lstStyle/>
          <a:p>
            <a:r>
              <a:rPr lang="en-US" dirty="0"/>
              <a:t>Mail </a:t>
            </a:r>
          </a:p>
          <a:p>
            <a:r>
              <a:rPr lang="en-US" dirty="0" err="1"/>
              <a:t>i</a:t>
            </a:r>
            <a:r>
              <a:rPr lang="en-US" dirty="0"/>
              <a:t>-Sight case management software </a:t>
            </a:r>
          </a:p>
          <a:p>
            <a:r>
              <a:rPr lang="en-US" dirty="0"/>
              <a:t>Structured query language (SQL)</a:t>
            </a:r>
          </a:p>
          <a:p>
            <a:r>
              <a:rPr lang="en-US" dirty="0"/>
              <a:t>Python statistical programming </a:t>
            </a:r>
          </a:p>
          <a:p>
            <a:r>
              <a:rPr lang="en-US" dirty="0"/>
              <a:t>Data visualization </a:t>
            </a:r>
          </a:p>
          <a:p>
            <a:pPr marL="0" indent="0">
              <a:buNone/>
            </a:pPr>
            <a:endParaRPr lang="en-US" dirty="0"/>
          </a:p>
        </p:txBody>
      </p:sp>
      <p:pic>
        <p:nvPicPr>
          <p:cNvPr id="5" name="Picture 4">
            <a:extLst>
              <a:ext uri="{FF2B5EF4-FFF2-40B4-BE49-F238E27FC236}">
                <a16:creationId xmlns:a16="http://schemas.microsoft.com/office/drawing/2014/main" id="{D7CAB8F3-FE07-4AB2-A1BB-0589F2CF0585}"/>
              </a:ext>
            </a:extLst>
          </p:cNvPr>
          <p:cNvPicPr>
            <a:picLocks noChangeAspect="1"/>
          </p:cNvPicPr>
          <p:nvPr/>
        </p:nvPicPr>
        <p:blipFill>
          <a:blip r:embed="rId3"/>
          <a:stretch>
            <a:fillRect/>
          </a:stretch>
        </p:blipFill>
        <p:spPr>
          <a:xfrm>
            <a:off x="6720840" y="4661535"/>
            <a:ext cx="2504439" cy="1575230"/>
          </a:xfrm>
          <a:prstGeom prst="rect">
            <a:avLst/>
          </a:prstGeom>
        </p:spPr>
      </p:pic>
    </p:spTree>
    <p:extLst>
      <p:ext uri="{BB962C8B-B14F-4D97-AF65-F5344CB8AC3E}">
        <p14:creationId xmlns:p14="http://schemas.microsoft.com/office/powerpoint/2010/main" val="9654759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0381E5B6-5FFA-4F29-B682-52897EDB76BF}"/>
              </a:ext>
            </a:extLst>
          </p:cNvPr>
          <p:cNvSpPr>
            <a:spLocks noGrp="1"/>
          </p:cNvSpPr>
          <p:nvPr>
            <p:ph type="title"/>
          </p:nvPr>
        </p:nvSpPr>
        <p:spPr/>
        <p:txBody>
          <a:bodyPr/>
          <a:lstStyle/>
          <a:p>
            <a:pPr algn="ctr"/>
            <a:r>
              <a:rPr lang="en-US" dirty="0"/>
              <a:t>Recommendation of Hardware </a:t>
            </a:r>
          </a:p>
        </p:txBody>
      </p:sp>
      <p:sp>
        <p:nvSpPr>
          <p:cNvPr id="6" name="Content Placeholder 5">
            <a:extLst>
              <a:ext uri="{FF2B5EF4-FFF2-40B4-BE49-F238E27FC236}">
                <a16:creationId xmlns:a16="http://schemas.microsoft.com/office/drawing/2014/main" id="{C7CABF2C-98FC-430E-AF4E-52E77F15EBBC}"/>
              </a:ext>
            </a:extLst>
          </p:cNvPr>
          <p:cNvSpPr>
            <a:spLocks noGrp="1"/>
          </p:cNvSpPr>
          <p:nvPr>
            <p:ph idx="1"/>
          </p:nvPr>
        </p:nvSpPr>
        <p:spPr/>
        <p:txBody>
          <a:bodyPr>
            <a:normAutofit fontScale="92500" lnSpcReduction="20000"/>
          </a:bodyPr>
          <a:lstStyle/>
          <a:p>
            <a:r>
              <a:rPr lang="en-US" dirty="0"/>
              <a:t>Hardware will include, </a:t>
            </a:r>
          </a:p>
          <a:p>
            <a:pPr lvl="1"/>
            <a:r>
              <a:rPr lang="en-US" dirty="0"/>
              <a:t>Desktop computers </a:t>
            </a:r>
          </a:p>
          <a:p>
            <a:pPr lvl="1"/>
            <a:r>
              <a:rPr lang="en-US" dirty="0"/>
              <a:t>External hard drives </a:t>
            </a:r>
          </a:p>
          <a:p>
            <a:pPr lvl="1"/>
            <a:r>
              <a:rPr lang="en-US" dirty="0"/>
              <a:t>Servers </a:t>
            </a:r>
          </a:p>
          <a:p>
            <a:pPr lvl="1"/>
            <a:r>
              <a:rPr lang="en-US" dirty="0"/>
              <a:t>Printers </a:t>
            </a:r>
          </a:p>
          <a:p>
            <a:pPr lvl="1"/>
            <a:r>
              <a:rPr lang="en-US" dirty="0"/>
              <a:t>Telephones</a:t>
            </a:r>
          </a:p>
          <a:p>
            <a:pPr lvl="1"/>
            <a:r>
              <a:rPr lang="en-US" dirty="0"/>
              <a:t>Thumb drives </a:t>
            </a:r>
          </a:p>
          <a:p>
            <a:pPr lvl="1"/>
            <a:r>
              <a:rPr lang="en-US" dirty="0"/>
              <a:t>Scanners </a:t>
            </a:r>
          </a:p>
          <a:p>
            <a:pPr lvl="1"/>
            <a:r>
              <a:rPr lang="en-US" dirty="0"/>
              <a:t>Projector </a:t>
            </a:r>
          </a:p>
          <a:p>
            <a:pPr lvl="1"/>
            <a:r>
              <a:rPr lang="en-US" dirty="0"/>
              <a:t>Power supply </a:t>
            </a:r>
          </a:p>
          <a:p>
            <a:pPr lvl="1"/>
            <a:r>
              <a:rPr lang="en-US" dirty="0"/>
              <a:t>Heat sink </a:t>
            </a:r>
          </a:p>
        </p:txBody>
      </p:sp>
      <p:pic>
        <p:nvPicPr>
          <p:cNvPr id="7" name="Picture 6">
            <a:extLst>
              <a:ext uri="{FF2B5EF4-FFF2-40B4-BE49-F238E27FC236}">
                <a16:creationId xmlns:a16="http://schemas.microsoft.com/office/drawing/2014/main" id="{2D652146-9315-4B6C-B822-E4690C256DD5}"/>
              </a:ext>
            </a:extLst>
          </p:cNvPr>
          <p:cNvPicPr>
            <a:picLocks noChangeAspect="1"/>
          </p:cNvPicPr>
          <p:nvPr/>
        </p:nvPicPr>
        <p:blipFill>
          <a:blip r:embed="rId3"/>
          <a:stretch>
            <a:fillRect/>
          </a:stretch>
        </p:blipFill>
        <p:spPr>
          <a:xfrm>
            <a:off x="4516754" y="2888932"/>
            <a:ext cx="3158491" cy="2231708"/>
          </a:xfrm>
          <a:prstGeom prst="rect">
            <a:avLst/>
          </a:prstGeom>
        </p:spPr>
      </p:pic>
      <p:pic>
        <p:nvPicPr>
          <p:cNvPr id="8" name="Picture 7">
            <a:extLst>
              <a:ext uri="{FF2B5EF4-FFF2-40B4-BE49-F238E27FC236}">
                <a16:creationId xmlns:a16="http://schemas.microsoft.com/office/drawing/2014/main" id="{07A6C402-FBCC-4B17-BF16-CD5E86E6E5F6}"/>
              </a:ext>
            </a:extLst>
          </p:cNvPr>
          <p:cNvPicPr>
            <a:picLocks noChangeAspect="1"/>
          </p:cNvPicPr>
          <p:nvPr/>
        </p:nvPicPr>
        <p:blipFill>
          <a:blip r:embed="rId4"/>
          <a:stretch>
            <a:fillRect/>
          </a:stretch>
        </p:blipFill>
        <p:spPr>
          <a:xfrm>
            <a:off x="7716092" y="2888932"/>
            <a:ext cx="3158491" cy="2995400"/>
          </a:xfrm>
          <a:prstGeom prst="rect">
            <a:avLst/>
          </a:prstGeom>
        </p:spPr>
      </p:pic>
    </p:spTree>
    <p:extLst>
      <p:ext uri="{BB962C8B-B14F-4D97-AF65-F5344CB8AC3E}">
        <p14:creationId xmlns:p14="http://schemas.microsoft.com/office/powerpoint/2010/main" val="5954515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735B33-D737-4536-B21C-2EC848B9FF0C}"/>
              </a:ext>
            </a:extLst>
          </p:cNvPr>
          <p:cNvSpPr>
            <a:spLocks noGrp="1"/>
          </p:cNvSpPr>
          <p:nvPr>
            <p:ph type="title"/>
          </p:nvPr>
        </p:nvSpPr>
        <p:spPr/>
        <p:txBody>
          <a:bodyPr/>
          <a:lstStyle/>
          <a:p>
            <a:pPr algn="ctr"/>
            <a:r>
              <a:rPr lang="en-US" dirty="0"/>
              <a:t>Setting goals and Priorities </a:t>
            </a:r>
          </a:p>
        </p:txBody>
      </p:sp>
      <p:sp>
        <p:nvSpPr>
          <p:cNvPr id="3" name="Content Placeholder 2">
            <a:extLst>
              <a:ext uri="{FF2B5EF4-FFF2-40B4-BE49-F238E27FC236}">
                <a16:creationId xmlns:a16="http://schemas.microsoft.com/office/drawing/2014/main" id="{06C74801-2240-47CD-918C-ED67B35D4B50}"/>
              </a:ext>
            </a:extLst>
          </p:cNvPr>
          <p:cNvSpPr>
            <a:spLocks noGrp="1"/>
          </p:cNvSpPr>
          <p:nvPr>
            <p:ph idx="1"/>
          </p:nvPr>
        </p:nvSpPr>
        <p:spPr/>
        <p:txBody>
          <a:bodyPr/>
          <a:lstStyle/>
          <a:p>
            <a:r>
              <a:rPr lang="en-US" dirty="0"/>
              <a:t>Goals </a:t>
            </a:r>
          </a:p>
          <a:p>
            <a:pPr lvl="1"/>
            <a:r>
              <a:rPr lang="en-US" dirty="0"/>
              <a:t>Develop a conducive investigative office-based environment e</a:t>
            </a:r>
          </a:p>
          <a:p>
            <a:pPr lvl="1"/>
            <a:r>
              <a:rPr lang="en-US" dirty="0"/>
              <a:t>Install all hardware and software </a:t>
            </a:r>
          </a:p>
          <a:p>
            <a:pPr lvl="1"/>
            <a:r>
              <a:rPr lang="en-US" dirty="0"/>
              <a:t>Connect o the internet </a:t>
            </a:r>
          </a:p>
          <a:p>
            <a:pPr lvl="1"/>
            <a:r>
              <a:rPr lang="en-US" dirty="0"/>
              <a:t>Begin the class project </a:t>
            </a:r>
          </a:p>
          <a:p>
            <a:r>
              <a:rPr lang="en-US" dirty="0"/>
              <a:t>Priorities </a:t>
            </a:r>
          </a:p>
          <a:p>
            <a:pPr lvl="1"/>
            <a:r>
              <a:rPr lang="en-US" dirty="0"/>
              <a:t>Set an office environment that promotes productivity and optimal performance </a:t>
            </a:r>
          </a:p>
          <a:p>
            <a:pPr lvl="1"/>
            <a:r>
              <a:rPr lang="en-US" dirty="0"/>
              <a:t>Conduct the project within the scope</a:t>
            </a:r>
          </a:p>
          <a:p>
            <a:pPr lvl="1"/>
            <a:r>
              <a:rPr lang="en-US" dirty="0"/>
              <a:t>Ensure that budget is followed </a:t>
            </a:r>
          </a:p>
        </p:txBody>
      </p:sp>
    </p:spTree>
    <p:extLst>
      <p:ext uri="{BB962C8B-B14F-4D97-AF65-F5344CB8AC3E}">
        <p14:creationId xmlns:p14="http://schemas.microsoft.com/office/powerpoint/2010/main" val="36586824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2F96AE-2918-43D6-81A6-237E868EF1FE}"/>
              </a:ext>
            </a:extLst>
          </p:cNvPr>
          <p:cNvSpPr>
            <a:spLocks noGrp="1"/>
          </p:cNvSpPr>
          <p:nvPr>
            <p:ph type="title"/>
          </p:nvPr>
        </p:nvSpPr>
        <p:spPr/>
        <p:txBody>
          <a:bodyPr/>
          <a:lstStyle/>
          <a:p>
            <a:pPr algn="ctr"/>
            <a:r>
              <a:rPr lang="en-US" dirty="0"/>
              <a:t>Schedule project </a:t>
            </a:r>
          </a:p>
        </p:txBody>
      </p:sp>
      <p:sp>
        <p:nvSpPr>
          <p:cNvPr id="3" name="Content Placeholder 2">
            <a:extLst>
              <a:ext uri="{FF2B5EF4-FFF2-40B4-BE49-F238E27FC236}">
                <a16:creationId xmlns:a16="http://schemas.microsoft.com/office/drawing/2014/main" id="{9A63C052-4138-4D47-828E-C8951570B03E}"/>
              </a:ext>
            </a:extLst>
          </p:cNvPr>
          <p:cNvSpPr>
            <a:spLocks noGrp="1"/>
          </p:cNvSpPr>
          <p:nvPr>
            <p:ph idx="1"/>
          </p:nvPr>
        </p:nvSpPr>
        <p:spPr/>
        <p:txBody>
          <a:bodyPr/>
          <a:lstStyle/>
          <a:p>
            <a:r>
              <a:rPr lang="en-US" dirty="0"/>
              <a:t>Setting up the workplace will take a period of 1 week. </a:t>
            </a:r>
          </a:p>
          <a:p>
            <a:r>
              <a:rPr lang="en-US" dirty="0"/>
              <a:t>The class project is scheduled for one month. </a:t>
            </a:r>
          </a:p>
        </p:txBody>
      </p:sp>
    </p:spTree>
    <p:extLst>
      <p:ext uri="{BB962C8B-B14F-4D97-AF65-F5344CB8AC3E}">
        <p14:creationId xmlns:p14="http://schemas.microsoft.com/office/powerpoint/2010/main" val="20397998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F51010-964D-43FD-A255-830244059FD0}"/>
              </a:ext>
            </a:extLst>
          </p:cNvPr>
          <p:cNvSpPr>
            <a:spLocks noGrp="1"/>
          </p:cNvSpPr>
          <p:nvPr>
            <p:ph type="title"/>
          </p:nvPr>
        </p:nvSpPr>
        <p:spPr>
          <a:xfrm>
            <a:off x="1154954" y="838200"/>
            <a:ext cx="8761413" cy="944880"/>
          </a:xfrm>
        </p:spPr>
        <p:txBody>
          <a:bodyPr/>
          <a:lstStyle/>
          <a:p>
            <a:pPr algn="ctr"/>
            <a:r>
              <a:rPr lang="en-US" dirty="0"/>
              <a:t>Identification of potential issues and initial risk assessment </a:t>
            </a:r>
            <a:br>
              <a:rPr lang="en-US" dirty="0"/>
            </a:br>
            <a:endParaRPr lang="en-US" dirty="0"/>
          </a:p>
        </p:txBody>
      </p:sp>
      <p:sp>
        <p:nvSpPr>
          <p:cNvPr id="3" name="Content Placeholder 2">
            <a:extLst>
              <a:ext uri="{FF2B5EF4-FFF2-40B4-BE49-F238E27FC236}">
                <a16:creationId xmlns:a16="http://schemas.microsoft.com/office/drawing/2014/main" id="{13CC1AAB-381D-4782-A7EF-575881F1E89E}"/>
              </a:ext>
            </a:extLst>
          </p:cNvPr>
          <p:cNvSpPr>
            <a:spLocks noGrp="1"/>
          </p:cNvSpPr>
          <p:nvPr>
            <p:ph idx="1"/>
          </p:nvPr>
        </p:nvSpPr>
        <p:spPr/>
        <p:txBody>
          <a:bodyPr/>
          <a:lstStyle/>
          <a:p>
            <a:r>
              <a:rPr lang="en-US" dirty="0"/>
              <a:t>Potential issues </a:t>
            </a:r>
          </a:p>
          <a:p>
            <a:pPr lvl="1"/>
            <a:r>
              <a:rPr lang="en-US" dirty="0"/>
              <a:t>Lack of enough funds </a:t>
            </a:r>
          </a:p>
          <a:p>
            <a:pPr lvl="1"/>
            <a:r>
              <a:rPr lang="en-US" dirty="0"/>
              <a:t>High costs of maintenance and redesigning </a:t>
            </a:r>
          </a:p>
          <a:p>
            <a:pPr lvl="1"/>
            <a:r>
              <a:rPr lang="en-US" dirty="0"/>
              <a:t>Poor software installation </a:t>
            </a:r>
          </a:p>
          <a:p>
            <a:pPr lvl="1"/>
            <a:r>
              <a:rPr lang="en-US" dirty="0"/>
              <a:t>Poor internet connection </a:t>
            </a:r>
          </a:p>
          <a:p>
            <a:pPr lvl="1"/>
            <a:r>
              <a:rPr lang="en-US" dirty="0"/>
              <a:t>Lack of vital hardware and software. </a:t>
            </a:r>
          </a:p>
          <a:p>
            <a:r>
              <a:rPr lang="en-US" dirty="0"/>
              <a:t>Risk assessment </a:t>
            </a:r>
          </a:p>
          <a:p>
            <a:pPr lvl="2"/>
            <a:endParaRPr lang="en-US" dirty="0"/>
          </a:p>
        </p:txBody>
      </p:sp>
    </p:spTree>
    <p:extLst>
      <p:ext uri="{BB962C8B-B14F-4D97-AF65-F5344CB8AC3E}">
        <p14:creationId xmlns:p14="http://schemas.microsoft.com/office/powerpoint/2010/main" val="92245691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89</TotalTime>
  <Words>821</Words>
  <Application>Microsoft Office PowerPoint</Application>
  <PresentationFormat>Widescreen</PresentationFormat>
  <Paragraphs>80</Paragraphs>
  <Slides>8</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Century Gothic</vt:lpstr>
      <vt:lpstr>Wingdings 3</vt:lpstr>
      <vt:lpstr>Ion Boardroom</vt:lpstr>
      <vt:lpstr>Recommendations of Office Application and Computer Hardware</vt:lpstr>
      <vt:lpstr>Overview</vt:lpstr>
      <vt:lpstr>Recommendation of Office Applications</vt:lpstr>
      <vt:lpstr>Recommendation of Software</vt:lpstr>
      <vt:lpstr>Recommendation of Hardware </vt:lpstr>
      <vt:lpstr>Setting goals and Priorities </vt:lpstr>
      <vt:lpstr>Schedule project </vt:lpstr>
      <vt:lpstr>Identification of potential issues and initial risk assessment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Recommendations of Office Application and Computer Hardware</dc:title>
  <dc:creator>lazarus junior</dc:creator>
  <cp:lastModifiedBy>lazarus junior</cp:lastModifiedBy>
  <cp:revision>35</cp:revision>
  <dcterms:created xsi:type="dcterms:W3CDTF">2021-03-16T05:20:19Z</dcterms:created>
  <dcterms:modified xsi:type="dcterms:W3CDTF">2021-03-16T06:50:02Z</dcterms:modified>
</cp:coreProperties>
</file>